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20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9" r:id="rId11"/>
    <p:sldId id="270" r:id="rId12"/>
    <p:sldId id="264" r:id="rId13"/>
    <p:sldId id="265" r:id="rId14"/>
    <p:sldId id="266" r:id="rId15"/>
    <p:sldId id="267" r:id="rId16"/>
    <p:sldId id="273" r:id="rId17"/>
    <p:sldId id="268" r:id="rId18"/>
    <p:sldId id="272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МИНИСТЕРСТВО  НАУКИ И ОБРАЗОВАНИЯ АЗЕРБАЙДЖАНСКОЙ РЕСПУБЛИКИ            АЗЕРБАЙДЖАНСКИЙ ГОСУДАРСТВЕННЫЙ УНИВЕРСИТЕТ НЕФТИ И ПРОМЫШЛЕННОСТИ   КАФЕДРА: «КОМПЬЮТЕРНАЯ ИНЖЕНЕРИЯ»   Предмет: «Веб-системы и технологии»   КУРСОВАЯ РАБОТА Тема: «Разработка систем" id="{E7F5B464-4817-4B46-BF81-448BDC9F272A}">
          <p14:sldIdLst>
            <p14:sldId id="256"/>
            <p14:sldId id="271"/>
          </p14:sldIdLst>
        </p14:section>
        <p14:section name="Раздел 2" id="{FE01B914-7278-4CA4-BBEA-960C8ECB0AAC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9"/>
            <p14:sldId id="270"/>
            <p14:sldId id="264"/>
            <p14:sldId id="265"/>
            <p14:sldId id="266"/>
            <p14:sldId id="267"/>
            <p14:sldId id="273"/>
            <p14:sldId id="268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496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DF13E-FAD1-48F4-8780-BDD84D8DDA06}" type="datetimeFigureOut">
              <a:rPr lang="ru-RU" smtClean="0"/>
              <a:t>10/05/25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4C3F1-E58F-4794-A86E-BB8D5EA18A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58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4C3F1-E58F-4794-A86E-BB8D5EA18AC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31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73AFD0-5088-B4A0-1922-1997627A4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1B5135-0FC8-5E31-3B4D-D36A0BB9CD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C1916C-B367-FE47-5084-10195AEA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10/05/25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AD5AF0-A2F9-969E-E5AA-91EFBF72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3455D9-FB23-77B6-3972-B62E765BE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684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1A1CA-D301-3DC8-98DE-F31113FAE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679C4C-5D16-6B44-9A96-84B282CCB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574C8A-BA4C-C39D-4884-188FEC151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10/05/25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EFE8BB-5E1F-E727-1528-6DAC3546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CFEEC6-52BD-4705-E8CE-A6F37204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09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EAEDBC-1E2C-C269-9B67-2D1287660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99B5F3-4BBD-1411-9463-E614F6248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79E32D-39F4-64F0-25B8-8B063CF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10/05/25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359CFE-BFEF-B339-CB55-30BAD95D3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25603A-D42C-75A5-B7C8-E8ECB43F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77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AFF75-B217-D472-2A61-5BC06B75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9A0A7C-9578-8803-2FA6-7BF4CEFF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B37C2E-616A-28AB-8094-7F845A8E4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10/05/25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6AFE45-F1B7-B4BC-0FFB-43E4325DD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FA7B47-7CA6-B83F-A407-D6CB8F02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16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E9AA2-5CE5-D4D2-2341-A5D017DFD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37B922-B220-8033-4476-B056A5B3C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524E05-F8BB-0F0B-CA6E-2D4DAA9C5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10/05/25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93795D-5AA7-0FBE-B247-345F377A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FF4C60-2235-481D-035D-6CF0969AD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554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EE0153-F91A-3F51-AABB-ECEF4A47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68418E-53D7-A225-5830-7E6D72D70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EF64C1-BD76-D567-10D5-837DF263C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BD4902-92D5-F83F-2874-ADDED448F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10/05/25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D3CEFE-26AE-4984-6268-9A518ED2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CDFD8-1FCE-4AD4-EE5C-990B1F21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155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58B56A-D6FE-C3CF-BD51-5463791B8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1250CD-7A5B-5845-BA37-02C1DF869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3D95FF-8EC3-4EA1-707D-FEEDF295B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7116448-9D1A-313E-6E17-7851E29053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1C55B3-736B-7E6B-4FE0-DEF0688FB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92A8C4C-03FE-988A-764E-6C187B446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10/05/25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31FA211-1738-F6A4-C657-0B9407BF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0B1215-372B-0598-7330-FDD71345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499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220742-8FDE-F9FC-0B09-53F81F91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128D711-3CB3-64F0-3A9E-B50DCB703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10/05/25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578524-F643-7263-770D-6EDDD22C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503BDF1-6325-F060-F636-1D97D0ED6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596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68752EA-D346-40DC-7A83-20ABEC3F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10/05/25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BEFAC27-B391-9099-723E-6E23C432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97A5E0-182E-319D-ABEA-3AB401D2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125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CD62F-9C35-1808-BF93-1DD4839C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51FB3F-6986-B764-0DD1-55784FEE1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6D58D6-FC6F-5995-ABF6-D76D9E599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0EF470-8D27-9B4D-DC1E-3223E90B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10/05/25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8F83BA-6B22-7FF4-4E51-ADF0E6C78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4FF435-5ABE-66F8-F7F1-09AC3573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46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58D862-4CCA-F4C9-0B11-77CADCF0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7B49565-5E28-E89F-089E-2BE142FE07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D4EEB15-758C-D91C-A7E6-3D3EEDD35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5A6AE8-F98C-7661-765A-FB237ABBA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06-0AF9-4B48-93B2-1CA858D090A3}" type="datetimeFigureOut">
              <a:rPr lang="ru-RU" smtClean="0"/>
              <a:t>10/05/25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28B233-53C4-4277-F948-AFB43098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1B15B8-B2F5-3A67-3F86-53743398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00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30D5D-7125-0BA6-3691-A1BFCB31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D9CF3A-D078-5265-F4F7-9959D2A65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D66942-298C-893D-0057-ABFA2F3E8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4906-0AF9-4B48-93B2-1CA858D090A3}" type="datetimeFigureOut">
              <a:rPr lang="ru-RU" smtClean="0"/>
              <a:t>10/05/25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376D63-D0F0-CE3B-0529-DE555B4C3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53AEA1-91A9-DCFC-EB43-350E54ACC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69609-4FAC-41EC-84D2-0D74A0EFCA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28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CE078F9-3745-B410-07F3-DB5CE3AE4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6537" y="0"/>
            <a:ext cx="7767637" cy="6691744"/>
          </a:xfrm>
        </p:spPr>
        <p:txBody>
          <a:bodyPr>
            <a:normAutofit/>
          </a:bodyPr>
          <a:lstStyle/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 НАУКИ И ОБРАЗОВАНИЯ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АЗЕРБАЙДЖАНСКОЙ РЕСПУБЛИКИ</a:t>
            </a:r>
          </a:p>
          <a:p>
            <a:pPr algn="ctr"/>
            <a:b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АЗЕРБАЙДЖАНСКИЙ ГОСУДАРСТВЕННЫЙ УНИВЕРСИТЕТ НЕФТИ И ПРОМЫШЛЕННОСТИ</a:t>
            </a:r>
          </a:p>
          <a:p>
            <a:pPr algn="ctr"/>
            <a:b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КАФЕДРА: «КОМПЬЮТЕРНАЯ ИНЖЕНЕРИЯ»</a:t>
            </a:r>
          </a:p>
          <a:p>
            <a:pPr algn="ctr"/>
            <a:b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Предмет: «Веб-системы и технологии»</a:t>
            </a:r>
          </a:p>
          <a:p>
            <a:pPr algn="ctr"/>
            <a:b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КУРСОВАЯ РАБОТА</a:t>
            </a: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Тема: «Разработка системы онлайн-бронирования отелей»</a:t>
            </a:r>
          </a:p>
          <a:p>
            <a:pPr algn="l"/>
            <a:endParaRPr lang="ru-RU" sz="1800" dirty="0">
              <a:solidFill>
                <a:schemeClr val="tx1"/>
              </a:solidFill>
            </a:endParaRPr>
          </a:p>
          <a:p>
            <a:pPr algn="l"/>
            <a:endParaRPr lang="ru-RU" sz="1800" dirty="0">
              <a:solidFill>
                <a:schemeClr val="tx1"/>
              </a:solidFill>
            </a:endParaRPr>
          </a:p>
          <a:p>
            <a:pPr algn="l"/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650.22</a:t>
            </a:r>
          </a:p>
          <a:p>
            <a:pPr algn="l"/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</a:t>
            </a: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Сербин Владимир</a:t>
            </a:r>
          </a:p>
          <a:p>
            <a:pPr algn="l"/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асс. Халилов М. Э.</a:t>
            </a:r>
            <a:endParaRPr lang="ru-RU" sz="1800" b="1" dirty="0">
              <a:solidFill>
                <a:schemeClr val="tx1"/>
              </a:solidFill>
            </a:endParaRPr>
          </a:p>
          <a:p>
            <a:pPr algn="l"/>
            <a:endParaRPr lang="ru-RU" sz="1800" dirty="0">
              <a:solidFill>
                <a:schemeClr val="tx1"/>
              </a:solidFill>
            </a:endParaRPr>
          </a:p>
          <a:p>
            <a:pPr algn="ctr"/>
            <a:endParaRPr 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БАКУ-2025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04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E29716-EE78-441D-0757-D4B9A2739196}"/>
              </a:ext>
            </a:extLst>
          </p:cNvPr>
          <p:cNvSpPr txBox="1"/>
          <p:nvPr/>
        </p:nvSpPr>
        <p:spPr>
          <a:xfrm>
            <a:off x="0" y="0"/>
            <a:ext cx="1219200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Далее рассмотрим контейнер с отелями, всего их представлено 11. Мы рассмотрим один из них, но другие выглядят аналогично:</a:t>
            </a:r>
            <a:endParaRPr lang="ru-RU" sz="1600" b="1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171D8-14E7-3B51-37F9-A68DA28CE4E7}"/>
              </a:ext>
            </a:extLst>
          </p:cNvPr>
          <p:cNvSpPr txBox="1"/>
          <p:nvPr/>
        </p:nvSpPr>
        <p:spPr>
          <a:xfrm>
            <a:off x="0" y="873572"/>
            <a:ext cx="12192000" cy="3719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"hotel-card 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baku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"row"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"hotel-image"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"background-image: 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('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/hotels/BakuMarriot.jpg');"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"col-md-8"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&lt;h4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"text-success"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Baku Marriott Hotel Boulevard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&lt;/h4&gt;&lt;h4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"stars"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★★★★★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&lt;/h4&gt;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"text-muted"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Баку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- 4 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км от центра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Стандартный номер с кроватью размера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«king-size»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"d-flex mb-3"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&lt;span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"hotel-feature"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&gt;&lt;b&gt;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Завтрак включен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&lt;/b&gt;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&lt;b&gt;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Бесплатная отмена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&lt;/b&gt;&lt;/span&gt;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"d-flex justify-content-end align-items-center"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"text-end"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"hotel-price"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240 AZN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&lt;button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-success"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data-bs-toggle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"modal"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data-bs-target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"#</a:t>
            </a:r>
            <a:r>
              <a:rPr lang="en-US" sz="105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staticBackdropBakuMarriot</a:t>
            </a:r>
            <a:r>
              <a:rPr lang="en-US" sz="105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Показать подробнее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&lt;/button&gt;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</a:t>
            </a:r>
            <a:r>
              <a:rPr lang="en-US" sz="105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2E64BE2-00DD-73EE-99A9-DFE418248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735" y="4448022"/>
            <a:ext cx="5637530" cy="20377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A71274-73E7-FF21-FF30-D65D0077E99D}"/>
              </a:ext>
            </a:extLst>
          </p:cNvPr>
          <p:cNvSpPr txBox="1"/>
          <p:nvPr/>
        </p:nvSpPr>
        <p:spPr>
          <a:xfrm>
            <a:off x="2705735" y="6256700"/>
            <a:ext cx="563753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8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Контейнер с отелем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3107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B6F64B-6027-F3ED-0FCA-286845C8F67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Далее добавим модальное окно для каждого отеля, чтобы при нажатие на кнопку “Показать подробнее” открывалось окно.</a:t>
            </a:r>
            <a:endParaRPr lang="ru-RU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3F088-8EC1-7C0E-88D2-9BC756C39A0E}"/>
              </a:ext>
            </a:extLst>
          </p:cNvPr>
          <p:cNvSpPr txBox="1"/>
          <p:nvPr/>
        </p:nvSpPr>
        <p:spPr>
          <a:xfrm>
            <a:off x="53340" y="575382"/>
            <a:ext cx="1208532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fade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staticBackdropBakuMarriot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data-bs-backdrop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data-bs-keyboard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tabindex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"-1"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aria-labelledby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staticBackdropLabel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aria-hidden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modal-dialog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modal-dialog-centered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modal-dialog-scrollable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modal-lg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modal-content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modal-header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900" kern="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&lt;h1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modal-title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fs-5"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staticBackdropLabel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Baku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Marriott Hotel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Boulevard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&lt;/h1&gt;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btn-close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data-bs-dismiss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aria-label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Close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modal-body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hotels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/BakuMarriot.jpg"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width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100%;"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Отель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Boulevard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Baku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Autograph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Collection с оздоровительным спа-центром и бесплатным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-Fi на всей территории расположен в 5 минутах ходьбы от побережья Каспийского моря.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&lt;h3&gt;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Самые популярные удобства и услуги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&lt;/h3&gt;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row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justify-content-start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🏊🏼Крытый бассейн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🅿️Бесплатная парковка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🛜Бесплатный </a:t>
            </a:r>
            <a:r>
              <a:rPr lang="ru-RU" sz="9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-Fi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row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justify-content-start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🚖Трансфер от/до аэропорта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🍸Бар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    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9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"col-4"</a:t>
            </a:r>
            <a:r>
              <a:rPr lang="ru-RU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🍴</a:t>
            </a: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ресторана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"modal-footer"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&lt;button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-success"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Забронировать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&lt;/button&gt;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&lt;button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-secondary"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data-bs-dismiss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9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"modal"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Закрыть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&lt;/button&gt;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</a:t>
            </a:r>
            <a:r>
              <a:rPr lang="en-US" sz="9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endParaRPr lang="ru-RU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50F930-9722-610A-4B8D-8A0BA4E9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086" y="2972969"/>
            <a:ext cx="4123373" cy="3100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172BC5-9E2C-7757-60F6-DB267790D53B}"/>
              </a:ext>
            </a:extLst>
          </p:cNvPr>
          <p:cNvSpPr txBox="1"/>
          <p:nvPr/>
        </p:nvSpPr>
        <p:spPr>
          <a:xfrm>
            <a:off x="7558086" y="6073907"/>
            <a:ext cx="4123373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ru-RU" sz="16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9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Модальное окно для отеля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4516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1FE5D-8101-E100-FE59-AFE68A0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34ADD5-E1AE-0969-8D0E-CFDC42C95169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z-Latn-AZ" sz="18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Создание</a:t>
            </a:r>
            <a:r>
              <a:rPr lang="az-Latn-AZ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8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скриптов</a:t>
            </a:r>
            <a:r>
              <a:rPr lang="az-Latn-AZ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7EFA13-954E-883F-1BCD-735245EA7952}"/>
              </a:ext>
            </a:extLst>
          </p:cNvPr>
          <p:cNvSpPr txBox="1"/>
          <p:nvPr/>
        </p:nvSpPr>
        <p:spPr>
          <a:xfrm>
            <a:off x="-76200" y="414397"/>
            <a:ext cx="1226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Начнём</a:t>
            </a:r>
            <a:r>
              <a:rPr lang="az-Latn-AZ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 </a:t>
            </a:r>
            <a:r>
              <a:rPr lang="az-Latn-AZ" sz="18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реализации</a:t>
            </a:r>
            <a:r>
              <a:rPr lang="az-Latn-AZ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ф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ильтрация городов по вводу</a:t>
            </a:r>
            <a:r>
              <a:rPr lang="az-Latn-AZ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: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21ED1-C882-F677-E8BD-FBA5A0FC316A}"/>
              </a:ext>
            </a:extLst>
          </p:cNvPr>
          <p:cNvSpPr txBox="1"/>
          <p:nvPr/>
        </p:nvSpPr>
        <p:spPr>
          <a:xfrm>
            <a:off x="0" y="781943"/>
            <a:ext cx="121920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oninput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val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this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.value.trim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.querySelectorAll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(val != 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cities.forEach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elem.innerText.search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(val) == -1){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elem.classList.add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'd-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elem.innerHTML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elem.innerText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}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else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elem.classList.remove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'd-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elem.innerText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elem.innerHTML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insertMark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elem.innerText.search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(val),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val.length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}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else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cities.forEach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elem.classList.remove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'd-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elem.innerHTML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elem.innerText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84FC3-CB1C-8580-BA1C-EBEC3B026B49}"/>
              </a:ext>
            </a:extLst>
          </p:cNvPr>
          <p:cNvSpPr txBox="1"/>
          <p:nvPr/>
        </p:nvSpPr>
        <p:spPr>
          <a:xfrm>
            <a:off x="0" y="4413706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insertMark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position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return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str.slice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(0,position)+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'&lt;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mark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style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background-color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#93f0ad;"&gt;'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+str.slice(position,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position+len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)+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'&lt;/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mark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+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str.slice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position+len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C40C8E1-B6A7-A148-5C0F-3634AF37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5" y="5392058"/>
            <a:ext cx="2752725" cy="9810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B1B961-D3F0-52D4-EE0B-418D43B55756}"/>
              </a:ext>
            </a:extLst>
          </p:cNvPr>
          <p:cNvSpPr txBox="1"/>
          <p:nvPr/>
        </p:nvSpPr>
        <p:spPr>
          <a:xfrm>
            <a:off x="0" y="4894992"/>
            <a:ext cx="1180338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После всех скриптов связанных с фильтрацией городов по вводу в </a:t>
            </a:r>
            <a:r>
              <a:rPr lang="en-US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id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=”</a:t>
            </a:r>
            <a:r>
              <a:rPr lang="en-US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city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 готовый результат выглядит так (Рис</a:t>
            </a:r>
            <a:r>
              <a:rPr lang="en-US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10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):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B5FC72-5A6D-5802-B737-02B8248505ED}"/>
              </a:ext>
            </a:extLst>
          </p:cNvPr>
          <p:cNvSpPr txBox="1"/>
          <p:nvPr/>
        </p:nvSpPr>
        <p:spPr>
          <a:xfrm>
            <a:off x="2247900" y="6290766"/>
            <a:ext cx="615696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</a:t>
            </a:r>
            <a:r>
              <a:rPr lang="en-US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10</a:t>
            </a:r>
            <a:r>
              <a:rPr lang="ru-RU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Результат работы скрипта </a:t>
            </a:r>
            <a:r>
              <a:rPr lang="az-Latn-AZ" sz="16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фильтрации</a:t>
            </a:r>
            <a:r>
              <a:rPr lang="az-Latn-AZ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городов</a:t>
            </a:r>
            <a:r>
              <a:rPr lang="az-Latn-AZ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4360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C90A5-0C32-717C-1872-0B7034320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39BA0C-EC8E-E5F6-B729-BAAF6B4D78EA}"/>
              </a:ext>
            </a:extLst>
          </p:cNvPr>
          <p:cNvSpPr txBox="1"/>
          <p:nvPr/>
        </p:nvSpPr>
        <p:spPr>
          <a:xfrm>
            <a:off x="-1" y="0"/>
            <a:ext cx="12192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Далее идёт работа с выпадающим списком доступных городов в вводе текста:</a:t>
            </a:r>
            <a:endParaRPr lang="ru-RU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445DE2-C1BB-5963-5892-0FA4733F09A5}"/>
              </a:ext>
            </a:extLst>
          </p:cNvPr>
          <p:cNvSpPr txBox="1"/>
          <p:nvPr/>
        </p:nvSpPr>
        <p:spPr>
          <a:xfrm>
            <a:off x="3181350" y="369332"/>
            <a:ext cx="6096000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cityInput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.getElementById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cityItems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.querySelectorAll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city-dropdown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cityItems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cityItems.forEach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item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=&gt; 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item.addEventListener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click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cityInput.value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this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.textContent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city-dropdown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style.display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none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});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});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cityInput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// </a:t>
            </a:r>
            <a:r>
              <a:rPr lang="az-Latn-AZ" sz="105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Открыть</a:t>
            </a:r>
            <a:r>
              <a:rPr lang="az-Latn-AZ" sz="105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выпадающий</a:t>
            </a:r>
            <a:r>
              <a:rPr lang="az-Latn-AZ" sz="105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список</a:t>
            </a:r>
            <a:r>
              <a:rPr lang="az-Latn-AZ" sz="105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когда</a:t>
            </a:r>
            <a:r>
              <a:rPr lang="az-Latn-AZ" sz="105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инпут</a:t>
            </a:r>
            <a:r>
              <a:rPr lang="az-Latn-AZ" sz="105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в "</a:t>
            </a:r>
            <a:r>
              <a:rPr lang="az-Latn-AZ" sz="105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фокусе</a:t>
            </a:r>
            <a:r>
              <a:rPr lang="az-Latn-AZ" sz="105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cityInput.addEventListener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focus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city-dropdown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style.display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block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});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// </a:t>
            </a:r>
            <a:r>
              <a:rPr lang="az-Latn-AZ" sz="105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Скрыть</a:t>
            </a:r>
            <a:r>
              <a:rPr lang="az-Latn-AZ" sz="105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выпадающий</a:t>
            </a:r>
            <a:r>
              <a:rPr lang="az-Latn-AZ" sz="105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5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список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.addEventListener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click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(e) 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(!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e.target.closest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city-input-container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)) {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</a:t>
            </a:r>
            <a:r>
              <a:rPr lang="az-Latn-AZ" sz="105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city-dropdown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05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style.display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none</a:t>
            </a:r>
            <a:r>
              <a:rPr lang="az-Latn-AZ" sz="105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}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});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}</a:t>
            </a:r>
            <a:b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5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CFDD2-B552-7638-6137-0E2343B8B8E7}"/>
              </a:ext>
            </a:extLst>
          </p:cNvPr>
          <p:cNvSpPr txBox="1"/>
          <p:nvPr/>
        </p:nvSpPr>
        <p:spPr>
          <a:xfrm>
            <a:off x="-23813" y="3820181"/>
            <a:ext cx="12215813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итоге список доступных городов в поле ввода выглядит таким образом (Рис </a:t>
            </a:r>
            <a:r>
              <a:rPr lang="ru-RU" dirty="0">
                <a:latin typeface="Times New Roman" panose="02020603050405020304" pitchFamily="18" charset="0"/>
                <a:ea typeface="MS Mincho" panose="02020609040205080304" pitchFamily="49" charset="-128"/>
              </a:rPr>
              <a:t>11</a:t>
            </a: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):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74357A1-3164-DF1F-3917-4619BF4BD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137" y="4278255"/>
            <a:ext cx="2033587" cy="2316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D9E4F9-013D-DEA3-63E2-81D7B0E2B68B}"/>
              </a:ext>
            </a:extLst>
          </p:cNvPr>
          <p:cNvSpPr txBox="1"/>
          <p:nvPr/>
        </p:nvSpPr>
        <p:spPr>
          <a:xfrm>
            <a:off x="3036093" y="6399926"/>
            <a:ext cx="6119812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Рис. </a:t>
            </a:r>
            <a:r>
              <a:rPr lang="ru-RU" dirty="0">
                <a:latin typeface="Times New Roman" panose="02020603050405020304" pitchFamily="18" charset="0"/>
                <a:ea typeface="MS Mincho" panose="02020609040205080304" pitchFamily="49" charset="-128"/>
              </a:rPr>
              <a:t>11</a:t>
            </a: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Список доступных городов в поле ввода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0935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E980A-5089-1882-70DB-4BD841E7D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F1478E-B9C1-FFFA-3541-971E030DE63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Далее идёт реализация календаря для выбора дат. </a:t>
            </a:r>
            <a:endParaRPr lang="ru-RU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B01B0-D9A6-C7CD-7552-81F157B67A48}"/>
              </a:ext>
            </a:extLst>
          </p:cNvPr>
          <p:cNvSpPr txBox="1"/>
          <p:nvPr/>
        </p:nvSpPr>
        <p:spPr>
          <a:xfrm>
            <a:off x="0" y="369332"/>
            <a:ext cx="5838825" cy="6355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today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maxDate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'2026-12-31'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)){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$(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datepicker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format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dd.mm.yyyy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language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ru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startDate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today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endDate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maxDate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autoclose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true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}).on(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changeDate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(e) 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e.date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minCheckoutDate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minCheckoutDate.setDate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minCheckoutDate.getDate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+ 1);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$(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datepicker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setStartDate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minCheckoutDate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currentCheckoutDate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$(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datepicker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getDate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(!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currentCheckoutDate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||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currentCheckoutDate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&lt;=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 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newCheckout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newCheckout.setDate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newCheckout.getDate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+ 1);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$(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datepicker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setDate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newCheckout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}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initialCheckoutDate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new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to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day);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initialCheckoutDate.setDate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initialCheckoutDate.getDate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+ 1);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$(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datepicker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format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dd.mm.yyyy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language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ru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startDate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initialCheckoutDate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endDate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maxDate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autoclose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true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3BF28-ECFF-6435-7939-CA08DE6562C7}"/>
              </a:ext>
            </a:extLst>
          </p:cNvPr>
          <p:cNvSpPr txBox="1"/>
          <p:nvPr/>
        </p:nvSpPr>
        <p:spPr>
          <a:xfrm>
            <a:off x="6036471" y="1138714"/>
            <a:ext cx="5684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После всех проделанных операций календарь выбора даты заезда и выезда выглядит (Рис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12</a:t>
            </a:r>
            <a:r>
              <a:rPr lang="ru-RU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):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C1216C-1E59-EDCD-20DC-A8B4D6028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7" y="1923634"/>
            <a:ext cx="5038349" cy="2676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B23656-5DEC-062A-76D0-45D4F850C49C}"/>
              </a:ext>
            </a:extLst>
          </p:cNvPr>
          <p:cNvSpPr txBox="1"/>
          <p:nvPr/>
        </p:nvSpPr>
        <p:spPr>
          <a:xfrm>
            <a:off x="6353177" y="4510127"/>
            <a:ext cx="5038349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12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Календарь выбора даты заезда и выезда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52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30AF9-D25E-D78D-FCD1-32A2284B1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166AB-AA51-88B6-B21A-1B57A9F2CEEF}"/>
              </a:ext>
            </a:extLst>
          </p:cNvPr>
          <p:cNvSpPr txBox="1"/>
          <p:nvPr/>
        </p:nvSpPr>
        <p:spPr>
          <a:xfrm>
            <a:off x="0" y="0"/>
            <a:ext cx="1219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Далее идёт реализация функции проверки цен и параметров поиска:</a:t>
            </a:r>
            <a:endParaRPr lang="ru-RU" sz="1600" b="1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9F6B-99F2-E6FC-B580-A29E0F1E90B3}"/>
              </a:ext>
            </a:extLst>
          </p:cNvPr>
          <p:cNvSpPr txBox="1"/>
          <p:nvPr/>
        </p:nvSpPr>
        <p:spPr>
          <a:xfrm>
            <a:off x="0" y="458074"/>
            <a:ext cx="12191999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function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checkPrices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event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 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.querySelectorAll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.getElementById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value.trim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input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value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'#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input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value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guests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.getElementById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guests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value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filterClass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cityFound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false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for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let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i = 0; i &lt;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cities.length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 i++){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[i].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innerText.trim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() ==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cityFound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true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filterClass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cities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[i].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dataset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[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'f'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];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break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}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if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cityFound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alert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`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Проверка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цен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для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:\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nГород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${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city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}\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nС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даты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${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checkin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}\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nПо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${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checkout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}\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nГостей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: ${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guests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}`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window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.open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'search.html#'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+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filterClass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,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'_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self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else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{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alert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Неверно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указан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город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!'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}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}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5BEE60-7755-DDE5-4F59-EA043201C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9" y="4678850"/>
            <a:ext cx="4210050" cy="1800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EAC690-283D-1CC1-D3F3-737B0519C14B}"/>
              </a:ext>
            </a:extLst>
          </p:cNvPr>
          <p:cNvSpPr txBox="1"/>
          <p:nvPr/>
        </p:nvSpPr>
        <p:spPr>
          <a:xfrm>
            <a:off x="419101" y="5120889"/>
            <a:ext cx="5734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Вот так выглядит модальное окно в котором выводится информация о городе, дате и количестве гостей: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A0E5C-445A-2596-AC7A-61B00C16ED54}"/>
              </a:ext>
            </a:extLst>
          </p:cNvPr>
          <p:cNvSpPr txBox="1"/>
          <p:nvPr/>
        </p:nvSpPr>
        <p:spPr>
          <a:xfrm>
            <a:off x="6572250" y="6479075"/>
            <a:ext cx="421005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13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Модальное окно с информацией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0072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7EAFE-25B6-AFB7-DDBC-A7E8A2B22D70}"/>
              </a:ext>
            </a:extLst>
          </p:cNvPr>
          <p:cNvSpPr txBox="1"/>
          <p:nvPr/>
        </p:nvSpPr>
        <p:spPr>
          <a:xfrm>
            <a:off x="0" y="0"/>
            <a:ext cx="12191999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Последнее рассмотрим основные функции фильтрации отелей по городам и по цене:</a:t>
            </a:r>
            <a:endParaRPr lang="ru-RU" sz="1600" b="1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00FF1-F932-66E7-F1E3-91373A3163C3}"/>
              </a:ext>
            </a:extLst>
          </p:cNvPr>
          <p:cNvSpPr txBox="1"/>
          <p:nvPr/>
        </p:nvSpPr>
        <p:spPr>
          <a:xfrm>
            <a:off x="-2" y="375761"/>
            <a:ext cx="6981827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 kern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2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2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filterBox</a:t>
            </a:r>
            <a:r>
              <a:rPr lang="az-Latn-AZ" sz="12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200" kern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2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.querySelectorAll</a:t>
            </a:r>
            <a:r>
              <a:rPr lang="az-Latn-AZ" sz="12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2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'.hotel-</a:t>
            </a:r>
            <a:r>
              <a:rPr lang="az-Latn-AZ" sz="12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card</a:t>
            </a:r>
            <a:r>
              <a:rPr lang="az-Latn-AZ" sz="12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2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2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200" kern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const</a:t>
            </a:r>
            <a:r>
              <a:rPr lang="az-Latn-AZ" sz="12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2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filterTypeBox</a:t>
            </a:r>
            <a:r>
              <a:rPr lang="az-Latn-AZ" sz="12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= </a:t>
            </a:r>
            <a:r>
              <a:rPr lang="az-Latn-AZ" sz="1200" kern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document</a:t>
            </a:r>
            <a:r>
              <a:rPr lang="az-Latn-AZ" sz="12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.querySelectorAll</a:t>
            </a:r>
            <a:r>
              <a:rPr lang="az-Latn-AZ" sz="12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(</a:t>
            </a:r>
            <a:r>
              <a:rPr lang="az-Latn-AZ" sz="12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'.</a:t>
            </a:r>
            <a:r>
              <a:rPr lang="az-Latn-AZ" sz="12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filter-type</a:t>
            </a:r>
            <a:r>
              <a:rPr lang="az-Latn-AZ" sz="12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'</a:t>
            </a:r>
            <a:r>
              <a:rPr lang="az-Latn-AZ" sz="12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);</a:t>
            </a:r>
            <a:br>
              <a:rPr lang="az-Latn-AZ" sz="12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let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filterBox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filterHotels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hotelPrice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.querySelectorAll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'.hotel-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minPrice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$(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slider-range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values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, 0);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maxPrice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$(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slider-range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values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, 1);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filterBox.forEach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elem,index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)=&gt;{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elem.classList.remove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'd-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matchCity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elem.classList.contains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 ||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=== 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parseInt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hotelPrice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[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index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].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innerText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matchPrice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&gt;=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minPrice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&amp;&amp;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&lt;=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maxPrice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(!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matchCity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|| !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matchPrice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elem.classList.add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'd-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none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}</a:t>
            </a:r>
            <a:endParaRPr lang="ru-R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13E74-B3F5-07FC-DAB6-7EF37E8B6BD8}"/>
              </a:ext>
            </a:extLst>
          </p:cNvPr>
          <p:cNvSpPr txBox="1"/>
          <p:nvPr/>
        </p:nvSpPr>
        <p:spPr>
          <a:xfrm>
            <a:off x="6900862" y="375761"/>
            <a:ext cx="529113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filterCities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filterTypeBox.forEach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item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=&gt;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item.classList.remove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const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`[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-f="${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}"]`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active.classList.add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activeFilterClass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filterHotels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'.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filter-section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document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.querySelector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'.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filter-section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).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addEventListener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click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,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event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=&gt;{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event.target.className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!== 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filter-type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return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let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event.target.dataset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[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'f'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];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filterCities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window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.location.hash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=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filterClass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$(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() 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$(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slider-range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).on(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slidechange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,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function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() 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filterHotels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});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if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window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.location.hash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){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filterCities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window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.location.hash.slice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(1));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}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}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B1875D-6E50-699B-7EE3-7397E4571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35" y="3197446"/>
            <a:ext cx="3822065" cy="27065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E63E6C-71C3-4C7A-92CC-0C8426F9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36" y="4345364"/>
            <a:ext cx="5612764" cy="2226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45D584-A050-5757-FAB2-27A14BF6BED0}"/>
              </a:ext>
            </a:extLst>
          </p:cNvPr>
          <p:cNvSpPr txBox="1"/>
          <p:nvPr/>
        </p:nvSpPr>
        <p:spPr>
          <a:xfrm>
            <a:off x="1016634" y="5888713"/>
            <a:ext cx="3822065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14.1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Страница без рабочего фильтра</a:t>
            </a:r>
            <a:endParaRPr lang="ru-RU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DA7747-7113-46E6-4F02-788D57A6EFCD}"/>
              </a:ext>
            </a:extLst>
          </p:cNvPr>
          <p:cNvSpPr txBox="1"/>
          <p:nvPr/>
        </p:nvSpPr>
        <p:spPr>
          <a:xfrm>
            <a:off x="5664836" y="6399926"/>
            <a:ext cx="5612764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14.2 Страница с рабочим фильтром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3331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DF799-94AD-4B28-5893-D978A1FA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1FB2C4-9843-4EE2-D4B3-626B31A5DF6A}"/>
              </a:ext>
            </a:extLst>
          </p:cNvPr>
          <p:cNvSpPr txBox="1"/>
          <p:nvPr/>
        </p:nvSpPr>
        <p:spPr>
          <a:xfrm>
            <a:off x="0" y="784860"/>
            <a:ext cx="12283440" cy="382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ru-RU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3. РЕЗУЛЬТАТ</a:t>
            </a:r>
            <a:endParaRPr lang="ru-RU" sz="20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just">
              <a:buNone/>
            </a:pPr>
            <a:r>
              <a:rPr lang="ru-RU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algn="just">
              <a:lnSpc>
                <a:spcPct val="150000"/>
              </a:lnSpc>
              <a:buNone/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ходе выполнения курсового проекта были освоены ключевые аспекты веб-разработки:</a:t>
            </a:r>
          </a:p>
          <a:p>
            <a:pPr marL="342900" lvl="0" indent="-342900" algn="just">
              <a:lnSpc>
                <a:spcPct val="150000"/>
              </a:lnSpc>
              <a:buNone/>
              <a:tabLst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Основу сайта разработали на HTML.</a:t>
            </a:r>
          </a:p>
          <a:p>
            <a:pPr marL="342900" lvl="0" indent="-342900" algn="just">
              <a:lnSpc>
                <a:spcPct val="150000"/>
              </a:lnSpc>
              <a:buNone/>
              <a:tabLst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Визуальное оформление реализовали с помощью CSS.</a:t>
            </a:r>
          </a:p>
          <a:p>
            <a:pPr marL="342900" lvl="0" indent="-342900" algn="just">
              <a:lnSpc>
                <a:spcPct val="150000"/>
              </a:lnSpc>
              <a:buNone/>
              <a:tabLst>
                <a:tab pos="4572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Добавили скрипты написанные на  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</a:t>
            </a: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Итогом работы стал современный и удобный веб-сайт, сочетающий функциональность, привлекательный дизайн и соответствие актуальным стандартам. Проект полностью отвечает ожиданиям заказчика и обеспечивает комфортное взаимодействие с пользователями.</a:t>
            </a:r>
          </a:p>
        </p:txBody>
      </p:sp>
    </p:spTree>
    <p:extLst>
      <p:ext uri="{BB962C8B-B14F-4D97-AF65-F5344CB8AC3E}">
        <p14:creationId xmlns:p14="http://schemas.microsoft.com/office/powerpoint/2010/main" val="1441403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AB24CD-9AD8-D906-817E-C0B35A1DC108}"/>
              </a:ext>
            </a:extLst>
          </p:cNvPr>
          <p:cNvSpPr txBox="1"/>
          <p:nvPr/>
        </p:nvSpPr>
        <p:spPr>
          <a:xfrm>
            <a:off x="0" y="0"/>
            <a:ext cx="12192000" cy="4407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1200"/>
              </a:spcBef>
              <a:buNone/>
            </a:pP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az-Latn-AZ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az-Latn-AZ" sz="2000" b="1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ЛИТЕРАТУРА</a:t>
            </a:r>
            <a:endParaRPr lang="ru-RU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ru-RU" sz="20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Зудилова</a:t>
            </a:r>
            <a:r>
              <a:rPr lang="ru-RU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Т. В., Буркова, М. Л</a:t>
            </a:r>
            <a:r>
              <a:rPr lang="ru-RU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Web-программирование HTML. Учебное пособие. / СПб: НИУ ИТМО, 2012.</a:t>
            </a:r>
            <a:endParaRPr lang="ru-RU" sz="16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ru-RU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Синица, С. Г. Веб-программирование и веб-сервисы: учеб. пособие. / Краснодар: Кубанский гос. ун-т, 2013.</a:t>
            </a:r>
            <a:endParaRPr lang="ru-RU" sz="16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400"/>
              <a:buFont typeface="Times New Roman" panose="02020603050405020304" pitchFamily="18" charset="0"/>
              <a:buAutoNum type="arabicPeriod"/>
            </a:pP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HTML/СSS.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Вся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веб-разработка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в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схемах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и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иллюстрациях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—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СПб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.: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Питер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2025. — 208 с.: ‘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ил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— (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Серия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«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Библиотека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az-Latn-AZ" sz="20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программиста</a:t>
            </a:r>
            <a:r>
              <a:rPr lang="az-Latn-AZ" sz="20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»). </a:t>
            </a:r>
            <a:endParaRPr lang="ru-RU" sz="16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нуля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до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профи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—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СПб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.: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Питер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2023. — 480 с.: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ил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— (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Серия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«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Библиотека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программиста</a:t>
            </a:r>
            <a:r>
              <a:rPr lang="az-Latn-AZ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»).</a:t>
            </a:r>
            <a:endParaRPr lang="ru-RU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Зеленко О.В., Валеева Л.Р., Климанов С.Г. - Обзор современных Web – технологий</a:t>
            </a:r>
            <a:endParaRPr lang="ru-RU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7399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D54F7C-2B23-D45F-C2C8-FD2B37D852FE}"/>
              </a:ext>
            </a:extLst>
          </p:cNvPr>
          <p:cNvSpPr txBox="1"/>
          <p:nvPr/>
        </p:nvSpPr>
        <p:spPr>
          <a:xfrm>
            <a:off x="224790" y="1423809"/>
            <a:ext cx="9144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b="1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Оглавление</a:t>
            </a:r>
            <a:endParaRPr kumimoji="0" lang="ru-RU" altLang="ru-RU" b="0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en-US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kumimoji="0" lang="ru-RU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окружения для проекта</a:t>
            </a:r>
            <a:r>
              <a:rPr kumimoji="0" lang="en-US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...</a:t>
            </a:r>
            <a:r>
              <a:rPr lang="en-US" altLang="ru-RU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……………………….</a:t>
            </a:r>
            <a:r>
              <a:rPr kumimoji="0" lang="ru-RU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kumimoji="0" lang="ru-RU" altLang="ru-RU" b="0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kumimoji="0" lang="en-US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.2</a:t>
            </a:r>
            <a:r>
              <a:rPr kumimoji="0" lang="ru-RU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Верстка </a:t>
            </a:r>
            <a:r>
              <a:rPr kumimoji="0" lang="en-US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index.html ...……………………………………...</a:t>
            </a:r>
            <a:r>
              <a:rPr lang="en-US" altLang="ru-RU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kumimoji="0" lang="ru-RU" altLang="ru-RU" b="0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en-US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</a:t>
            </a:r>
            <a:r>
              <a:rPr kumimoji="0" lang="ru-RU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Верстка </a:t>
            </a:r>
            <a:r>
              <a:rPr kumimoji="0" lang="en-US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search.html .………………………………………</a:t>
            </a:r>
            <a:r>
              <a:rPr lang="en-US" altLang="ru-RU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kumimoji="0" lang="en-US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ru-RU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az-Latn-AZ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8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Создание</a:t>
            </a:r>
            <a:r>
              <a:rPr lang="az-Latn-AZ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8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скриптов</a:t>
            </a:r>
            <a:r>
              <a:rPr lang="az-Latn-AZ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JS ……………………………………...12</a:t>
            </a:r>
            <a:endParaRPr kumimoji="0" lang="ru-RU" altLang="ru-RU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/>
            <a:r>
              <a:rPr kumimoji="0" lang="ru-RU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2.1. Скрипты для </a:t>
            </a:r>
            <a:r>
              <a:rPr kumimoji="0" lang="en-US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index.html ……………………………….12</a:t>
            </a:r>
            <a:endParaRPr lang="ru-RU" altLang="ru-RU" dirty="0" bmk="_Hlk150343354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2.2. Скрипты для </a:t>
            </a:r>
            <a:r>
              <a:rPr lang="en-US" altLang="ru-RU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search</a:t>
            </a:r>
            <a:r>
              <a:rPr kumimoji="0" lang="en-US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.html ……………………………....</a:t>
            </a:r>
            <a:r>
              <a:rPr kumimoji="0" lang="ru-RU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endParaRPr kumimoji="0" lang="ru-RU" altLang="ru-RU" b="0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en-US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kumimoji="0" lang="ru-RU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Заключение</a:t>
            </a:r>
            <a:r>
              <a:rPr lang="en-US" altLang="ru-RU" dirty="0" bmk="_Hlk150343354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…………………………………………………</a:t>
            </a:r>
            <a:r>
              <a:rPr kumimoji="0" lang="ru-RU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18</a:t>
            </a:r>
            <a:endParaRPr kumimoji="0" lang="ru-RU" altLang="ru-RU" b="0" i="0" u="none" strike="noStrike" cap="none" normalizeH="0" baseline="0" dirty="0" bmk="_Hlk150343354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en-US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kumimoji="0" lang="ru-RU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Список использованной литературы</a:t>
            </a:r>
            <a:r>
              <a:rPr kumimoji="0" lang="en-US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…………….………..</a:t>
            </a:r>
            <a:r>
              <a:rPr kumimoji="0" lang="ru-RU" altLang="ru-RU" b="0" i="0" u="none" strike="noStrike" cap="none" normalizeH="0" baseline="0" dirty="0" bmk="_Hlk15034335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19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17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415AE6-F1F1-D37A-FEA7-0CE3E8043E07}"/>
              </a:ext>
            </a:extLst>
          </p:cNvPr>
          <p:cNvSpPr txBox="1"/>
          <p:nvPr/>
        </p:nvSpPr>
        <p:spPr>
          <a:xfrm>
            <a:off x="0" y="458074"/>
            <a:ext cx="12147239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0215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качестве редактора кода был использован Visual Studio Code. Создаем папку в нем, которую назовем “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hotelSite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в ней и будут все файлы проекта.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0215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Сайт будет состоять из 5 страниц. Создадим для них файлы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После этого создаем папки “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“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и “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”. В “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создаем файл для стилей “style.css”, в “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будет находится скрипт для нашего сайта назовём его “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”, а в “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будут нужные изображения для сайта.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Окружение готово и теперь мы можем приступить к самой разработке (Рис. 1)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23B57-A43C-2D4B-CF7E-C44DA9D3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757" y="3102882"/>
            <a:ext cx="2123965" cy="310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179B56-5D7D-DA49-168C-752A74937C37}"/>
              </a:ext>
            </a:extLst>
          </p:cNvPr>
          <p:cNvSpPr txBox="1"/>
          <p:nvPr/>
        </p:nvSpPr>
        <p:spPr>
          <a:xfrm>
            <a:off x="2595809" y="6229268"/>
            <a:ext cx="6119446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1. Итоговый вид окружения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2E675-985A-0772-2FAA-0D0D9D6039C2}"/>
              </a:ext>
            </a:extLst>
          </p:cNvPr>
          <p:cNvSpPr txBox="1"/>
          <p:nvPr/>
        </p:nvSpPr>
        <p:spPr>
          <a:xfrm>
            <a:off x="0" y="0"/>
            <a:ext cx="1219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Создание окружения для проекта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287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FBA94-6351-28CC-6D45-D27978D71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F09204-F29E-6C3B-D16E-99A0C6E33803}"/>
              </a:ext>
            </a:extLst>
          </p:cNvPr>
          <p:cNvSpPr txBox="1"/>
          <p:nvPr/>
        </p:nvSpPr>
        <p:spPr>
          <a:xfrm>
            <a:off x="0" y="262586"/>
            <a:ext cx="12191999" cy="406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 algn="ctr">
              <a:lnSpc>
                <a:spcPct val="150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СОЗДАНИЕ НАВБАРА ДЛЯ САЙТА</a:t>
            </a:r>
          </a:p>
          <a:p>
            <a:pPr marL="457200" indent="45720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начала прописываем </a:t>
            </a:r>
            <a:r>
              <a:rPr lang="ru-RU" sz="16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 class</a:t>
            </a:r>
            <a:r>
              <a:rPr lang="ru-RU" sz="16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6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 </a:t>
            </a:r>
            <a:r>
              <a:rPr lang="en-US" sz="1600" kern="1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</a:t>
            </a:r>
            <a:r>
              <a:rPr lang="ru-RU" sz="16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expand</a:t>
            </a:r>
            <a:r>
              <a:rPr lang="ru-RU" sz="16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lg navbar</a:t>
            </a:r>
            <a:r>
              <a:rPr lang="ru-RU" sz="16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</a:t>
            </a:r>
            <a:r>
              <a:rPr lang="ru-RU" sz="16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котором будет весь контент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навбара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Затем создаем через &lt;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</a:t>
            </a: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лого: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&lt;a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navbar-brand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href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"#"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&gt;&lt;i&gt;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AZ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&lt;/i&gt;</a:t>
            </a: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Booking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&lt;/a&gt;</a:t>
            </a:r>
            <a:endParaRPr lang="ru-RU" sz="1100" dirty="0">
              <a:solidFill>
                <a:srgbClr val="0000FF"/>
              </a:solidFill>
              <a:effectLst/>
              <a:latin typeface="Courier New" panose="02070309020205020404" pitchFamily="49" charset="0"/>
              <a:ea typeface="MS Mincho" panose="02020609040205080304" pitchFamily="49" charset="-128"/>
            </a:endParaRPr>
          </a:p>
          <a:p>
            <a:pPr indent="449580">
              <a:buNone/>
            </a:pP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ul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navbar-nav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ms-auto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py-0"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	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nav-item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      	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&lt;a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nav-link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aria-current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page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href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"#"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Главная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&lt;/a&gt;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	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49580"/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ul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ul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dropdown-menu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</a:t>
            </a:r>
            <a:r>
              <a:rPr lang="en-US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	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&gt;&lt;a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dropdown-item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href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"contact.html"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Контакты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&lt;/a&gt;&lt;/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    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hr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dropdown-divider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     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&gt;&lt;a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dropdown-item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href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"reviews.html"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r>
              <a:rPr lang="az-Latn-AZ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Отзывы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&lt;/a&gt;&lt;/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li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    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</a:t>
            </a:r>
            <a:r>
              <a:rPr lang="az-Latn-AZ" sz="1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ul</a:t>
            </a:r>
            <a:r>
              <a:rPr lang="az-Latn-AZ" sz="1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endParaRPr lang="ru-RU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86CE7-7523-BB1F-95AF-B1407FDA287D}"/>
              </a:ext>
            </a:extLst>
          </p:cNvPr>
          <p:cNvSpPr txBox="1"/>
          <p:nvPr/>
        </p:nvSpPr>
        <p:spPr>
          <a:xfrm>
            <a:off x="0" y="4154466"/>
            <a:ext cx="1219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После задания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стилей,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навбар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примет такой вид </a:t>
            </a:r>
            <a:r>
              <a:rPr lang="az-Latn-AZ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</a:t>
            </a:r>
            <a:r>
              <a:rPr lang="az-Latn-AZ" sz="1800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</a:t>
            </a:r>
            <a:r>
              <a:rPr lang="az-Latn-AZ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2)</a:t>
            </a:r>
            <a:r>
              <a:rPr lang="ru-RU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6611DC-1B1A-58E5-A915-DCD8DB07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53" y="4831297"/>
            <a:ext cx="9430933" cy="5655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8097F8-2D46-AC82-5694-69E6BF27DC86}"/>
              </a:ext>
            </a:extLst>
          </p:cNvPr>
          <p:cNvSpPr txBox="1"/>
          <p:nvPr/>
        </p:nvSpPr>
        <p:spPr>
          <a:xfrm>
            <a:off x="2548170" y="5386599"/>
            <a:ext cx="6119446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 Итоговый результат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навбара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145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B0C30-90FF-8D1C-0B68-4D95346F6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007494-5FD9-2B8E-6B59-0AD0CBA69677}"/>
              </a:ext>
            </a:extLst>
          </p:cNvPr>
          <p:cNvSpPr txBox="1"/>
          <p:nvPr/>
        </p:nvSpPr>
        <p:spPr>
          <a:xfrm>
            <a:off x="1" y="0"/>
            <a:ext cx="12191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Теперь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перейдем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к </a:t>
            </a:r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разработке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секции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hero 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и </a:t>
            </a:r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поискового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b="1" kern="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баннера</a:t>
            </a:r>
            <a:r>
              <a:rPr lang="az-Latn-AZ" sz="16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  <a:endParaRPr lang="ru-RU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953F6-7102-EAD8-A1D1-4661415D1B22}"/>
              </a:ext>
            </a:extLst>
          </p:cNvPr>
          <p:cNvSpPr txBox="1"/>
          <p:nvPr/>
        </p:nvSpPr>
        <p:spPr>
          <a:xfrm>
            <a:off x="0" y="228407"/>
            <a:ext cx="1219199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"container-fluid position-relative p-0"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&lt;section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"hero"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"hero-content"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&lt;h1&gt;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Бронируйте отели для отдыха по Азербайджану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&lt;/h1&gt;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&lt;h4&gt;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Дома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отели и многое другое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&lt;/h4&gt;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&lt;form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"search-bar"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onsubmit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"return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checkPrices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(event)"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"city-input-container"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"min-height: 30px;"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&lt;input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"city"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placeholder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Город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например Баку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required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"min-width: 150px;max-width: 200px;"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"city-dropdown"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checkin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"input-group date"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&lt;input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required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"form-control"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placeholder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Заезд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"border-radius: 5px;"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&lt;span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"input-group-addon"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&gt;&lt;/span&gt;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"checkout"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"input-group date"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&lt;input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required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"form-control"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placeholder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Выезд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"border-radius: 5px;"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&lt;span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"input-group-addon"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&gt;&lt;/span&gt;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&lt;select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"guests"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"max-width: 170px;"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&lt;option&gt;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гость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&lt;/option&gt;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&lt;option&gt;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гостя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&lt;/option&gt;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&lt;option&gt;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гостя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&lt;/option&gt;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&lt;option&gt;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гостя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&lt;/option&gt;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&lt;option&gt;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5+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гостей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&lt;/option&gt;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&lt;/select&gt;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&lt;button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"submit"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-success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-lg“</a:t>
            </a:r>
            <a:r>
              <a:rPr lang="en-US" sz="1000" kern="1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Проверить цены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&lt;/button&gt;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&lt;/form&gt;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&lt;/section&gt;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endParaRPr lang="ru-RU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B43754-8D51-D424-E0FA-255B5B5DC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84" y="4817303"/>
            <a:ext cx="5853430" cy="18122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9BB260-9804-A7B1-465C-16D7682646FF}"/>
              </a:ext>
            </a:extLst>
          </p:cNvPr>
          <p:cNvSpPr txBox="1"/>
          <p:nvPr/>
        </p:nvSpPr>
        <p:spPr>
          <a:xfrm>
            <a:off x="3047467" y="6481166"/>
            <a:ext cx="609706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r>
              <a:rPr lang="ru-RU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Итоговый результат поискового баннера</a:t>
            </a:r>
            <a:endParaRPr lang="ru-RU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671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3DA3C-051A-8550-8B5F-A31481EEA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7A5A44-01E4-F2BC-9F59-B3C34F74960B}"/>
              </a:ext>
            </a:extLst>
          </p:cNvPr>
          <p:cNvSpPr txBox="1"/>
          <p:nvPr/>
        </p:nvSpPr>
        <p:spPr>
          <a:xfrm>
            <a:off x="0" y="0"/>
            <a:ext cx="1219200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16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Теперь перейдём к созданию секции “Популярные регионы Азербайджана”.</a:t>
            </a:r>
            <a:endParaRPr lang="ru-RU" sz="1400" b="1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1FBE0-F9E9-8A5A-1233-5A7CB3256B49}"/>
              </a:ext>
            </a:extLst>
          </p:cNvPr>
          <p:cNvSpPr txBox="1"/>
          <p:nvPr/>
        </p:nvSpPr>
        <p:spPr>
          <a:xfrm>
            <a:off x="426826" y="623014"/>
            <a:ext cx="1176517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&lt;div </a:t>
            </a:r>
            <a:r>
              <a:rPr lang="az-Latn-AZ" sz="1000" kern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0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container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py-2"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b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</a:b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      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&lt;h2 </a:t>
            </a:r>
            <a:r>
              <a:rPr lang="az-Latn-AZ" sz="1000" kern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class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=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"</a:t>
            </a:r>
            <a:r>
              <a:rPr lang="az-Latn-AZ" sz="10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text-center</a:t>
            </a:r>
            <a:r>
              <a:rPr lang="az-Latn-AZ" sz="10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mb-3"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&gt;</a:t>
            </a:r>
            <a:r>
              <a:rPr lang="az-Latn-AZ" sz="10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Популярные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регионы</a:t>
            </a:r>
            <a:r>
              <a:rPr lang="az-Latn-AZ" sz="10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 </a:t>
            </a:r>
            <a:r>
              <a:rPr lang="az-Latn-AZ" sz="10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Азербайджана</a:t>
            </a:r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&lt;/h2&gt;</a:t>
            </a:r>
            <a:endParaRPr lang="en-US" sz="1000" dirty="0">
              <a:solidFill>
                <a:srgbClr val="0000FF"/>
              </a:solidFill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row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"col-xs-6 col-sm-4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destination-slide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destination-card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                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&lt;a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href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search.html#baku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destination-img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style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background-image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: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url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('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img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/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cities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/baku.jpg');"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&gt;&lt;/div&gt;&lt;/a&gt;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destination-info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899160"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destination-title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1348740"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&lt;a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href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search.html#baku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Баку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&lt;/a&gt;&lt;/div&gt;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destination-count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3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варианта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размещения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	</a:t>
            </a:r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en-US" sz="1000" dirty="0">
              <a:solidFill>
                <a:srgbClr val="0000FF"/>
              </a:solidFill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r>
              <a:rPr lang="az-Latn-AZ" sz="10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EBC2A-DE40-F105-2E40-DACCBC827204}"/>
              </a:ext>
            </a:extLst>
          </p:cNvPr>
          <p:cNvSpPr txBox="1"/>
          <p:nvPr/>
        </p:nvSpPr>
        <p:spPr>
          <a:xfrm>
            <a:off x="-1064" y="3177559"/>
            <a:ext cx="6097064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В итоге получаем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AC93F3A-CAE1-F7A2-4C04-E4B53B3E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6" y="3605166"/>
            <a:ext cx="6841479" cy="161076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647F644-A730-8084-CB60-E648C2D44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993" y="5215930"/>
            <a:ext cx="6369095" cy="14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0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612A9-6542-C33C-DC29-60472610F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0DEF79-D212-9548-E376-F65F977DACD9}"/>
              </a:ext>
            </a:extLst>
          </p:cNvPr>
          <p:cNvSpPr txBox="1"/>
          <p:nvPr/>
        </p:nvSpPr>
        <p:spPr>
          <a:xfrm>
            <a:off x="0" y="369332"/>
            <a:ext cx="6304884" cy="2657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row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&lt;h2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text-center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mb-3"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Вам могут быть интересны эти варианты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&lt;/h2&gt;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"col-xs-6 col-sm-4"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card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hotels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/BakuMarriot.jpg"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card-img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alt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BakuMarriot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card-body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&lt;h5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card-title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Marriott Hotel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&lt;/h5&gt;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card-text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Marriott Hotel располагается в городе Баку в 5 минутах ходьбы от побережья Каспийского моря.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&lt;a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btn-success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search.html#baku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role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ru-RU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Перейти к отелю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&lt;/a&gt;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000" kern="1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7880AA-0E4A-5280-10AD-2644940A1981}"/>
              </a:ext>
            </a:extLst>
          </p:cNvPr>
          <p:cNvSpPr txBox="1"/>
          <p:nvPr/>
        </p:nvSpPr>
        <p:spPr>
          <a:xfrm>
            <a:off x="0" y="0"/>
            <a:ext cx="1219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Далее идут секции “Интересные варианты” </a:t>
            </a:r>
            <a:r>
              <a:rPr lang="ru-RU" sz="1800" b="1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и “ Предложения на выходные ” </a:t>
            </a:r>
            <a:r>
              <a:rPr lang="ru-RU" sz="1800" b="1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ru-RU" b="1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5D5B566-7450-D4ED-788F-DB79B2E38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4" y="4073392"/>
            <a:ext cx="5297157" cy="21139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140EA9-6FC7-6A3B-C1F7-3E6FE3FEC180}"/>
              </a:ext>
            </a:extLst>
          </p:cNvPr>
          <p:cNvSpPr txBox="1"/>
          <p:nvPr/>
        </p:nvSpPr>
        <p:spPr>
          <a:xfrm>
            <a:off x="4781418" y="3495894"/>
            <a:ext cx="2224188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В итоге получаем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345B4E-D400-51D4-860E-6771AD7E4D79}"/>
              </a:ext>
            </a:extLst>
          </p:cNvPr>
          <p:cNvSpPr txBox="1"/>
          <p:nvPr/>
        </p:nvSpPr>
        <p:spPr>
          <a:xfrm>
            <a:off x="6650183" y="369332"/>
            <a:ext cx="5541818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"card"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/hotels/GanjaDeluxe.jpg"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"card-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ru-RU" sz="1000" kern="1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alt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DeluxeHotelGanja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"card-body"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&lt;h5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"card-title"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Deluxe Hotel Ganja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&lt;/h5&gt;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"card-text text-muted"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Гянджа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"season-offer w-100"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"d-flex justify-content-between align-items-center"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"price-old"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AZN 150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"price-new ms-5"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AZN 100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&lt;a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-success"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search.html#ganja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"button"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Показать подробнее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&lt;/a&gt;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ru-RU" sz="1000" kern="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3D9597F-E46B-56D2-CC9E-447183D2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12" y="4073392"/>
            <a:ext cx="5410835" cy="21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83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75948-B940-8FC2-812C-31A88C05A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3B5543-A48F-83F0-725C-021CA2433C5A}"/>
              </a:ext>
            </a:extLst>
          </p:cNvPr>
          <p:cNvSpPr txBox="1"/>
          <p:nvPr/>
        </p:nvSpPr>
        <p:spPr>
          <a:xfrm>
            <a:off x="0" y="0"/>
            <a:ext cx="12192000" cy="535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&lt;footer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"text-center text-lg-start text-dark mt-auto"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"background-color: #ECEFF1"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&lt;section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"d-flex justify-content-between p-4 text-white"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"background-color: #3f684d;"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&lt;/section&gt;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&lt;section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"container text-center text-md-start mt-5"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"row mt-3"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"col-md-3 col-lg-4 col-xl-3 mx-auto mb-4"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&lt;h6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"text-uppercase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fw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-bold"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AzBooking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&lt;/h6&gt;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"mb-4 mt-0 d-inline-block mx-auto“ style="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width: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60px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background-color: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#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3ac368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height: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2px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"/&gt;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Компания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AzBooking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основанная в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2025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году в Азербайджане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Цель </a:t>
            </a:r>
            <a:r>
              <a:rPr lang="ru-RU" sz="10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AzBooking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подразделения </a:t>
            </a:r>
            <a:r>
              <a:rPr lang="ru-RU" sz="1000" kern="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Vladimir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Holdings Inc., — делать путешествия доступными каждому.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"col-md-3 col-lg-2 col-xl-2 mx-auto mb-4"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&lt;h6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"text-uppercase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fw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-bold"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Полезные ссылки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&lt;/h6&gt;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"mb-4 mt-0 d-inline-block mx-auto“ style="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width: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60px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background-color: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#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3ac368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height: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2px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"/&gt;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&lt;a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"about.html"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"text-dark"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 нас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&lt;/a&gt;&lt;/p&gt;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&lt;p&gt;&lt;a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"contact.html"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"text-dark"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Контакты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&lt;/a&gt;&lt;/p&gt;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&lt;p&gt;&lt;a </a:t>
            </a:r>
            <a:r>
              <a:rPr lang="en-US" sz="10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"reviews.html"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"text-dark"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Отзывы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&lt;/a&gt;&lt;/p&gt;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"col-md-4 col-lg-3 col-xl-3 mx-auto mb-md-0 mb-4"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&lt;h6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"text-uppercase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fw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-bold"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Контакты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&lt;/h6&gt;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"mb-4 mt-0 d-inline-block mx-auto“ style="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width: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60px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background-color: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#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3ac368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height: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2px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"/&gt;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Azadliq Avenue 34, Baku, Azerbaijan, AZ1010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info@asoiu.edu.az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+994 55 123 23 23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&lt;/section&gt;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"text-center p-3"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"background-color: </a:t>
            </a:r>
            <a:r>
              <a:rPr lang="en-US" sz="1000" kern="1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rgba</a:t>
            </a:r>
            <a:r>
              <a:rPr lang="en-US" sz="1000" kern="1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(0, 0, 0, 0.2)"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© 2025 Copyright: 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&lt;u&gt;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Vladimir Serbin</a:t>
            </a:r>
            <a:r>
              <a:rPr lang="en-US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&lt;/u&gt;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All rights reserved.</a:t>
            </a:r>
            <a:b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b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0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ru-RU" sz="1000" kern="1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footer</a:t>
            </a:r>
            <a:r>
              <a:rPr lang="ru-RU" sz="1000" kern="1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A41F7F-1ECA-B988-E83F-87AFC9CF9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15" y="5252095"/>
            <a:ext cx="6120130" cy="1334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5EA847-D7D1-D565-2179-5446A0A1DE1F}"/>
              </a:ext>
            </a:extLst>
          </p:cNvPr>
          <p:cNvSpPr txBox="1"/>
          <p:nvPr/>
        </p:nvSpPr>
        <p:spPr>
          <a:xfrm>
            <a:off x="3142615" y="6399926"/>
            <a:ext cx="612013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Рис. 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</a:rPr>
              <a:t>6</a:t>
            </a: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Секция футера внизу страницы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2758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24C656-E633-1750-BB6A-6E7DDE4F301E}"/>
              </a:ext>
            </a:extLst>
          </p:cNvPr>
          <p:cNvSpPr txBox="1"/>
          <p:nvPr/>
        </p:nvSpPr>
        <p:spPr>
          <a:xfrm>
            <a:off x="0" y="0"/>
            <a:ext cx="1219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50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Верстка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endParaRPr lang="ru-RU" sz="1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3036A-07F3-C25B-F656-331BB036E977}"/>
              </a:ext>
            </a:extLst>
          </p:cNvPr>
          <p:cNvSpPr txBox="1"/>
          <p:nvPr/>
        </p:nvSpPr>
        <p:spPr>
          <a:xfrm>
            <a:off x="0" y="458074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Данная страница состоит из настраиваемой фильтрации отелей по городам и по цене, а так же сами отели. Начнём с фильтрации отелей: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30A20-F485-218D-11CF-454FF08CE99B}"/>
              </a:ext>
            </a:extLst>
          </p:cNvPr>
          <p:cNvSpPr txBox="1"/>
          <p:nvPr/>
        </p:nvSpPr>
        <p:spPr>
          <a:xfrm>
            <a:off x="106680" y="1104405"/>
            <a:ext cx="61417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filter-container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filter-section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filter-title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data-bs-toggle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collapse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data-bs-target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cityFilter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Города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div</a:t>
            </a:r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div</a:t>
            </a:r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4E41F6-011E-8D86-3B19-561709BB762B}"/>
              </a:ext>
            </a:extLst>
          </p:cNvPr>
          <p:cNvSpPr txBox="1"/>
          <p:nvPr/>
        </p:nvSpPr>
        <p:spPr>
          <a:xfrm>
            <a:off x="0" y="2212401"/>
            <a:ext cx="61417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filter-option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</a:t>
            </a:r>
            <a:r>
              <a:rPr lang="az-Latn-AZ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-f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baku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filter-type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Баку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/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filter-count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3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1ED03-B1D9-3BFC-CBCD-DCB25740E63B}"/>
              </a:ext>
            </a:extLst>
          </p:cNvPr>
          <p:cNvSpPr txBox="1"/>
          <p:nvPr/>
        </p:nvSpPr>
        <p:spPr>
          <a:xfrm>
            <a:off x="6050280" y="1104405"/>
            <a:ext cx="61417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filter-section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filter-title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collapsed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data-bs-toggle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collapse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data-bs-target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"#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priceFilter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Цена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за</a:t>
            </a: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ночь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      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div</a:t>
            </a:r>
            <a:r>
              <a:rPr lang="ru-RU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F81A6D-3B7C-3AFC-3F71-9B189046577D}"/>
              </a:ext>
            </a:extLst>
          </p:cNvPr>
          <p:cNvSpPr txBox="1"/>
          <p:nvPr/>
        </p:nvSpPr>
        <p:spPr>
          <a:xfrm>
            <a:off x="6050280" y="1876425"/>
            <a:ext cx="614172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collapse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id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priceFilter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range-slider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49580"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id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slider-range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ui-slider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ui-corner-all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-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slider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-horizontal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ui-widget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ui-widget-content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899160"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ui-slider-range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ui-corner-all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ui-widget-header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style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left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: 60%;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width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: 0%;"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899160" indent="449580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tabindex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"0"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ui-slider-handle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ui-corner-all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ui-state-default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style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left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: 60%;"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&gt;&lt;/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50215" indent="450215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tabindex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"0"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ui-slider-handle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ui-corner-all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ui-state-default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style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left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: 60%;"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&gt;&lt;/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span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marL="450215" indent="450215">
              <a:buNone/>
            </a:pP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  <a:p>
            <a:pPr indent="450215"/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      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&lt;div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class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box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     	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</a:t>
            </a:r>
            <a:r>
              <a:rPr lang="az-Latn-AZ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input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type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text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id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=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amount</a:t>
            </a:r>
            <a:r>
              <a:rPr lang="az-Latn-AZ" sz="10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"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az-Latn-AZ" sz="1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readonly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     	</a:t>
            </a: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br>
              <a:rPr lang="az-Latn-AZ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</a:br>
            <a:r>
              <a:rPr lang="az-Latn-AZ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&lt;/div&gt;</a:t>
            </a:r>
            <a:endParaRPr lang="ru-RU" sz="1000" dirty="0">
              <a:effectLst/>
              <a:latin typeface="Courier New" panose="02070309020205020404" pitchFamily="49" charset="0"/>
              <a:ea typeface="MS Mincho" panose="02020609040205080304" pitchFamily="49" charset="-128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A60F1-0398-C847-5A08-3DD5FF94F887}"/>
              </a:ext>
            </a:extLst>
          </p:cNvPr>
          <p:cNvSpPr txBox="1"/>
          <p:nvPr/>
        </p:nvSpPr>
        <p:spPr>
          <a:xfrm>
            <a:off x="-38100" y="2783943"/>
            <a:ext cx="613410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В итоге фильтрация по городам и цене выглядит следующим образом: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5CA75BD-36AB-D538-A4BC-2F935693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117" y="3381952"/>
            <a:ext cx="3365183" cy="31941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47082C-8A72-E729-3383-A46FF83CB1DE}"/>
              </a:ext>
            </a:extLst>
          </p:cNvPr>
          <p:cNvSpPr txBox="1"/>
          <p:nvPr/>
        </p:nvSpPr>
        <p:spPr>
          <a:xfrm>
            <a:off x="1143000" y="6399926"/>
            <a:ext cx="614172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Рис. 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</a:rPr>
              <a:t>7</a:t>
            </a:r>
            <a:r>
              <a:rPr lang="ru-RU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Фильтрация отелей по городам и цене</a:t>
            </a:r>
            <a:endParaRPr lang="ru-RU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41788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</TotalTime>
  <Words>4353</Words>
  <Application>Microsoft Office PowerPoint</Application>
  <PresentationFormat>Широкоэкранный</PresentationFormat>
  <Paragraphs>132</Paragraphs>
  <Slides>18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Times New Roman</vt:lpstr>
      <vt:lpstr>Тема Office</vt:lpstr>
      <vt:lpstr>МИНИСТЕРСТВО  НАУКИ И ОБРАЗОВАНИЯ АЗЕРБАЙДЖАНСКОЙ РЕСПУБЛИКИ            АЗЕРБАЙДЖАНСКИЙ ГОСУДАРСТВЕННЫЙ УНИВЕРСИТЕТ НЕФТИ И ПРОМЫШЛЕННОСТИ   КАФЕДРА: «КОМПЬЮТЕРНАЯ ИНЖЕНЕРИЯ»   Предмет: «Веб-системы и технологии»   КУРСОВАЯ РАБОТА Тема: «Разработка системы онлайн-бронирования отелей»   Группа: 650.22 Студент: Сербин Владимир Руководитель: асс. Халилов М. Э.   БАКУ-2025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Вова Сербин</dc:creator>
  <cp:lastModifiedBy>Вова Сербин</cp:lastModifiedBy>
  <cp:revision>19</cp:revision>
  <dcterms:created xsi:type="dcterms:W3CDTF">2025-05-09T16:18:42Z</dcterms:created>
  <dcterms:modified xsi:type="dcterms:W3CDTF">2025-05-10T11:26:24Z</dcterms:modified>
</cp:coreProperties>
</file>